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4FEB39-F638-9368-DFF3-9BBC1C7FC948}" v="479" dt="2022-05-27T07:51:03.234"/>
    <p1510:client id="{2F08E993-DAB6-C85B-5DCB-32B9D535DDFD}" v="759" dt="2022-05-10T10:17:48.347"/>
    <p1510:client id="{56497254-B690-310E-5CCB-5E7BC5179929}" v="1" dt="2022-05-27T13:24:09.067"/>
    <p1510:client id="{60920E02-8644-9476-E8A5-EDB051EEEF33}" v="2" dt="2022-06-09T10:21:47.542"/>
    <p1510:client id="{BEE5E076-957F-7441-5C0E-71E3EAB11E6E}" v="188" dt="2022-04-29T14:39:28.9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B0ABEC8-6244-4BDF-84AF-EBA2AB495355}"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148687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0ABEC8-6244-4BDF-84AF-EBA2AB495355}"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3190360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0ABEC8-6244-4BDF-84AF-EBA2AB495355}"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165443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0ABEC8-6244-4BDF-84AF-EBA2AB495355}"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180721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0ABEC8-6244-4BDF-84AF-EBA2AB495355}" type="datetimeFigureOut">
              <a:rPr lang="en-GB" smtClean="0"/>
              <a:t>18/07/2023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215272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B0ABEC8-6244-4BDF-84AF-EBA2AB495355}" type="datetimeFigureOut">
              <a:rPr lang="en-GB" smtClean="0"/>
              <a:t>18/07/2023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182866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B0ABEC8-6244-4BDF-84AF-EBA2AB495355}" type="datetimeFigureOut">
              <a:rPr lang="en-GB" smtClean="0"/>
              <a:t>18/07/2023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429047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B0ABEC8-6244-4BDF-84AF-EBA2AB495355}" type="datetimeFigureOut">
              <a:rPr lang="en-GB" smtClean="0"/>
              <a:t>18/07/2023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393638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ABEC8-6244-4BDF-84AF-EBA2AB495355}" type="datetimeFigureOut">
              <a:rPr lang="en-GB" smtClean="0"/>
              <a:t>18/07/2023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313621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0ABEC8-6244-4BDF-84AF-EBA2AB495355}" type="datetimeFigureOut">
              <a:rPr lang="en-GB" smtClean="0"/>
              <a:t>18/07/2023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1617082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0ABEC8-6244-4BDF-84AF-EBA2AB495355}" type="datetimeFigureOut">
              <a:rPr lang="en-GB" smtClean="0"/>
              <a:t>18/07/2023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67419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ABEC8-6244-4BDF-84AF-EBA2AB495355}" type="datetimeFigureOut">
              <a:rPr lang="en-GB" smtClean="0"/>
              <a:t>18/07/2023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1DAAF-EB0E-438D-B887-54190C7B894E}" type="slidenum">
              <a:rPr lang="en-GB" smtClean="0"/>
              <a:t>‹#›</a:t>
            </a:fld>
            <a:endParaRPr lang="en-GB"/>
          </a:p>
        </p:txBody>
      </p:sp>
    </p:spTree>
    <p:extLst>
      <p:ext uri="{BB962C8B-B14F-4D97-AF65-F5344CB8AC3E}">
        <p14:creationId xmlns:p14="http://schemas.microsoft.com/office/powerpoint/2010/main" val="3357584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wb.gov.wales/curriculum-for-wales/designing-your-curriculum/principles-for-designing-your-curriculum/#statements-of-what-matters" TargetMode="External"/><Relationship Id="rId2" Type="http://schemas.openxmlformats.org/officeDocument/2006/relationships/hyperlink" Target="https://hwb.gov.wales/curriculum-for-wales/designing-your-curriculum/developing-a-vision-for-curriculum-design/#skills-integral-to-the-four-purposes"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hwb.gov.wales/curriculum-for-wales/summary-of-legislation/#careers-and-work-related-experiences" TargetMode="External"/><Relationship Id="rId3" Type="http://schemas.openxmlformats.org/officeDocument/2006/relationships/hyperlink" Target="https://hwb.gov.wales/curriculum-for-wales/designing-your-curriculum/principles-for-designing-your-curriculum/#principles-of-progression" TargetMode="External"/><Relationship Id="rId7" Type="http://schemas.openxmlformats.org/officeDocument/2006/relationships/hyperlink" Target="https://hwb.gov.wales/curriculum-for-wales/summary-of-legislation/#relationships-and-sexuality-education" TargetMode="External"/><Relationship Id="rId2" Type="http://schemas.openxmlformats.org/officeDocument/2006/relationships/hyperlink" Target="https://hwb.gov.wales/curriculum-for-wales/designing-your-curriculum/implementation-and-practical-considerations/#pedagogy" TargetMode="External"/><Relationship Id="rId1" Type="http://schemas.openxmlformats.org/officeDocument/2006/relationships/slideLayout" Target="../slideLayouts/slideLayout1.xml"/><Relationship Id="rId6" Type="http://schemas.openxmlformats.org/officeDocument/2006/relationships/hyperlink" Target="https://hwb.gov.wales/curriculum-for-wales/designing-your-curriculum/developing-a-vision-for-curriculum-design/#cross-curricular-skills" TargetMode="External"/><Relationship Id="rId5" Type="http://schemas.openxmlformats.org/officeDocument/2006/relationships/hyperlink" Target="https://hwb.gov.wales/curriculum-for-wales/assessment-arrangements/what-s-changing-in-assessment/" TargetMode="External"/><Relationship Id="rId10" Type="http://schemas.openxmlformats.org/officeDocument/2006/relationships/image" Target="../media/image3.jpeg"/><Relationship Id="rId4" Type="http://schemas.openxmlformats.org/officeDocument/2006/relationships/hyperlink" Target="https://hwb.gov.wales/curriculum-for-wales/designing-your-curriculum/developing-a-vision-for-curriculum-design/#assessment" TargetMode="External"/><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53833" y="372568"/>
            <a:ext cx="6404859" cy="400110"/>
          </a:xfrm>
          <a:prstGeom prst="rect">
            <a:avLst/>
          </a:prstGeom>
          <a:noFill/>
        </p:spPr>
        <p:txBody>
          <a:bodyPr wrap="square" rtlCol="0">
            <a:spAutoFit/>
          </a:bodyPr>
          <a:lstStyle/>
          <a:p>
            <a:r>
              <a:rPr lang="en-GB" sz="2000" b="1" dirty="0"/>
              <a:t>Curriculum for Wales Summary – Ysgol Penrhyn Dewi VA </a:t>
            </a:r>
          </a:p>
        </p:txBody>
      </p:sp>
      <p:sp>
        <p:nvSpPr>
          <p:cNvPr id="6" name="TextBox 5"/>
          <p:cNvSpPr txBox="1"/>
          <p:nvPr/>
        </p:nvSpPr>
        <p:spPr>
          <a:xfrm>
            <a:off x="2091996" y="953210"/>
            <a:ext cx="6881883" cy="523220"/>
          </a:xfrm>
          <a:prstGeom prst="rect">
            <a:avLst/>
          </a:prstGeom>
          <a:noFill/>
        </p:spPr>
        <p:txBody>
          <a:bodyPr wrap="square" rtlCol="0">
            <a:spAutoFit/>
          </a:bodyPr>
          <a:lstStyle/>
          <a:p>
            <a:r>
              <a:rPr lang="en-GB" sz="1400" dirty="0"/>
              <a:t>Our curriculum has been co-constructed through engaging with all stakeholders </a:t>
            </a:r>
          </a:p>
          <a:p>
            <a:r>
              <a:rPr lang="en-GB" sz="1400" dirty="0"/>
              <a:t>and will meet the following requirements:</a:t>
            </a:r>
          </a:p>
        </p:txBody>
      </p:sp>
      <p:sp>
        <p:nvSpPr>
          <p:cNvPr id="7" name="TextBox 6"/>
          <p:cNvSpPr txBox="1"/>
          <p:nvPr/>
        </p:nvSpPr>
        <p:spPr>
          <a:xfrm>
            <a:off x="303974" y="1711806"/>
            <a:ext cx="5878286" cy="1692771"/>
          </a:xfrm>
          <a:prstGeom prst="rect">
            <a:avLst/>
          </a:prstGeom>
          <a:noFill/>
        </p:spPr>
        <p:txBody>
          <a:bodyPr wrap="square" lIns="91440" tIns="45720" rIns="91440" bIns="45720" rtlCol="0" anchor="t">
            <a:spAutoFit/>
          </a:bodyPr>
          <a:lstStyle/>
          <a:p>
            <a:r>
              <a:rPr lang="en-GB" sz="1200" b="1" dirty="0"/>
              <a:t>Our vision</a:t>
            </a:r>
            <a:endParaRPr lang="en-GB" sz="1200" b="1" dirty="0">
              <a:cs typeface="Calibri"/>
            </a:endParaRPr>
          </a:p>
          <a:p>
            <a:pPr fontAlgn="base"/>
            <a:r>
              <a:rPr lang="en-GB" sz="1200" dirty="0"/>
              <a:t>We aim to be an open and inclusive school, achieving more together by nurturing young lives through faith, high quality learning and friendship. Offering the very best education and opportunities within a supportive Christian Community that allows all to reach their full potential and embody the 4 purposes: to ‘</a:t>
            </a:r>
            <a:r>
              <a:rPr lang="en-GB" sz="1200" i="1" dirty="0"/>
              <a:t>be joyful, keep the faith and do the little things</a:t>
            </a:r>
            <a:r>
              <a:rPr lang="en-GB" sz="1200" dirty="0"/>
              <a:t>’.</a:t>
            </a:r>
            <a:r>
              <a:rPr lang="en-US" sz="1200" dirty="0"/>
              <a:t>​</a:t>
            </a:r>
          </a:p>
          <a:p>
            <a:pPr fontAlgn="base"/>
            <a:r>
              <a:rPr lang="en-GB" dirty="0"/>
              <a:t>​</a:t>
            </a:r>
          </a:p>
          <a:p>
            <a:endParaRPr lang="en-GB" sz="1400" b="1" dirty="0"/>
          </a:p>
        </p:txBody>
      </p:sp>
      <p:sp>
        <p:nvSpPr>
          <p:cNvPr id="8" name="TextBox 7"/>
          <p:cNvSpPr txBox="1"/>
          <p:nvPr/>
        </p:nvSpPr>
        <p:spPr>
          <a:xfrm>
            <a:off x="303849" y="3344883"/>
            <a:ext cx="2538548" cy="1600438"/>
          </a:xfrm>
          <a:prstGeom prst="rect">
            <a:avLst/>
          </a:prstGeom>
          <a:noFill/>
        </p:spPr>
        <p:txBody>
          <a:bodyPr wrap="square" lIns="91440" tIns="45720" rIns="91440" bIns="45720" rtlCol="0" anchor="t">
            <a:spAutoFit/>
          </a:bodyPr>
          <a:lstStyle/>
          <a:p>
            <a:r>
              <a:rPr lang="en-GB" sz="1200" b="1" dirty="0"/>
              <a:t>Our values</a:t>
            </a:r>
            <a:endParaRPr lang="en-GB" sz="1200" b="1" dirty="0">
              <a:cs typeface="Calibri"/>
            </a:endParaRPr>
          </a:p>
          <a:p>
            <a:endParaRPr lang="en-GB" sz="1200" b="1" dirty="0">
              <a:cs typeface="Calibri"/>
            </a:endParaRPr>
          </a:p>
          <a:p>
            <a:r>
              <a:rPr lang="en-US" sz="1200" dirty="0"/>
              <a:t>To express faith and belief</a:t>
            </a:r>
          </a:p>
          <a:p>
            <a:r>
              <a:rPr lang="en-US" sz="1200" dirty="0"/>
              <a:t>To respect and care for one another</a:t>
            </a:r>
          </a:p>
          <a:p>
            <a:r>
              <a:rPr lang="en-US" sz="1200" dirty="0"/>
              <a:t>To be the very best we can be</a:t>
            </a:r>
          </a:p>
          <a:p>
            <a:r>
              <a:rPr lang="en-US" sz="1200" dirty="0"/>
              <a:t>To be mindful, honest and open</a:t>
            </a:r>
          </a:p>
          <a:p>
            <a:r>
              <a:rPr lang="en-US" sz="1200" dirty="0"/>
              <a:t>To do the little things</a:t>
            </a:r>
          </a:p>
          <a:p>
            <a:pPr marL="285750" indent="-285750">
              <a:buFont typeface="Arial" panose="020B0604020202020204" pitchFamily="34" charset="0"/>
              <a:buChar char="•"/>
            </a:pPr>
            <a:endParaRPr lang="en-GB" sz="1400" b="1" dirty="0"/>
          </a:p>
        </p:txBody>
      </p:sp>
      <p:sp>
        <p:nvSpPr>
          <p:cNvPr id="9" name="TextBox 8"/>
          <p:cNvSpPr txBox="1"/>
          <p:nvPr/>
        </p:nvSpPr>
        <p:spPr>
          <a:xfrm>
            <a:off x="303849" y="5250004"/>
            <a:ext cx="5264331" cy="1015663"/>
          </a:xfrm>
          <a:prstGeom prst="rect">
            <a:avLst/>
          </a:prstGeom>
          <a:noFill/>
        </p:spPr>
        <p:txBody>
          <a:bodyPr wrap="square" lIns="91440" tIns="45720" rIns="91440" bIns="45720" rtlCol="0" anchor="t">
            <a:spAutoFit/>
          </a:bodyPr>
          <a:lstStyle/>
          <a:p>
            <a:r>
              <a:rPr lang="en-GB" sz="1200" b="1" dirty="0"/>
              <a:t>Our inclusive curriculum</a:t>
            </a:r>
            <a:endParaRPr lang="en-GB" sz="1200" b="1" dirty="0">
              <a:cs typeface="Calibri"/>
            </a:endParaRPr>
          </a:p>
          <a:p>
            <a:r>
              <a:rPr lang="en-GB" sz="1200" dirty="0"/>
              <a:t>Our</a:t>
            </a:r>
            <a:r>
              <a:rPr lang="en-GB" sz="1200" dirty="0">
                <a:effectLst/>
              </a:rPr>
              <a:t> curriculum will raise the aspirations for all</a:t>
            </a:r>
            <a:r>
              <a:rPr lang="en-GB" sz="1200" dirty="0"/>
              <a:t> our groups of</a:t>
            </a:r>
            <a:r>
              <a:rPr lang="en-GB" sz="1200" dirty="0">
                <a:effectLst/>
              </a:rPr>
              <a:t> learners</a:t>
            </a:r>
            <a:r>
              <a:rPr lang="en-GB" sz="1200" dirty="0"/>
              <a:t> </a:t>
            </a:r>
            <a:r>
              <a:rPr lang="en-GB" sz="1200" dirty="0">
                <a:effectLst/>
              </a:rPr>
              <a:t>. </a:t>
            </a:r>
            <a:r>
              <a:rPr lang="en-GB" sz="1200" dirty="0"/>
              <a:t>As a school we have</a:t>
            </a:r>
            <a:r>
              <a:rPr lang="en-GB" sz="1200" dirty="0">
                <a:effectLst/>
              </a:rPr>
              <a:t> considered how all learners will be supported to realise our vision and the four purposes and to progress. We have considered our ALN provision and how we will meet th</a:t>
            </a:r>
            <a:r>
              <a:rPr lang="en-GB" sz="1200" dirty="0"/>
              <a:t>e needs of different groups of learners.</a:t>
            </a:r>
            <a:endParaRPr lang="en-GB" sz="1200" b="1" dirty="0"/>
          </a:p>
        </p:txBody>
      </p:sp>
      <p:sp>
        <p:nvSpPr>
          <p:cNvPr id="10" name="TextBox 9"/>
          <p:cNvSpPr txBox="1"/>
          <p:nvPr/>
        </p:nvSpPr>
        <p:spPr>
          <a:xfrm>
            <a:off x="6414765" y="1802347"/>
            <a:ext cx="4656546" cy="2185214"/>
          </a:xfrm>
          <a:prstGeom prst="rect">
            <a:avLst/>
          </a:prstGeom>
          <a:noFill/>
        </p:spPr>
        <p:txBody>
          <a:bodyPr wrap="square" lIns="91440" tIns="45720" rIns="91440" bIns="45720" rtlCol="0" anchor="t">
            <a:spAutoFit/>
          </a:bodyPr>
          <a:lstStyle/>
          <a:p>
            <a:r>
              <a:rPr lang="en-GB" sz="1200" b="1" dirty="0"/>
              <a:t>The four purposes</a:t>
            </a:r>
            <a:endParaRPr lang="en-GB" sz="1200" b="1" dirty="0">
              <a:cs typeface="Calibri"/>
            </a:endParaRPr>
          </a:p>
          <a:p>
            <a:r>
              <a:rPr lang="en-GB" sz="1200" dirty="0">
                <a:effectLst/>
              </a:rPr>
              <a:t>The four purposes</a:t>
            </a:r>
            <a:r>
              <a:rPr lang="en-GB" sz="1200" dirty="0"/>
              <a:t>  </a:t>
            </a:r>
            <a:r>
              <a:rPr lang="en-GB" sz="1200" dirty="0">
                <a:effectLst/>
              </a:rPr>
              <a:t>are the starting point and aspiration for</a:t>
            </a:r>
            <a:r>
              <a:rPr lang="en-GB" sz="1200" dirty="0"/>
              <a:t> </a:t>
            </a:r>
            <a:r>
              <a:rPr lang="en-GB" sz="1200" dirty="0">
                <a:effectLst/>
              </a:rPr>
              <a:t> our school curriculum design. </a:t>
            </a:r>
            <a:r>
              <a:rPr lang="en-GB" sz="1200" dirty="0"/>
              <a:t>Our school </a:t>
            </a:r>
            <a:r>
              <a:rPr lang="en-GB" sz="1200" dirty="0">
                <a:effectLst/>
              </a:rPr>
              <a:t>aims to support our learners to become:</a:t>
            </a:r>
            <a:endParaRPr lang="en-GB" sz="1200" dirty="0">
              <a:effectLst/>
              <a:cs typeface="Calibri"/>
            </a:endParaRPr>
          </a:p>
          <a:p>
            <a:pPr marL="285750" indent="-285750">
              <a:buFont typeface="Arial" panose="020B0604020202020204" pitchFamily="34" charset="0"/>
              <a:buChar char="•"/>
            </a:pPr>
            <a:r>
              <a:rPr lang="en-GB" sz="1200" dirty="0">
                <a:effectLst/>
              </a:rPr>
              <a:t>ambitious, capable learners, ready to learn throughout their lives</a:t>
            </a:r>
            <a:endParaRPr lang="en-GB" sz="1200" dirty="0">
              <a:effectLst/>
              <a:cs typeface="Calibri"/>
            </a:endParaRPr>
          </a:p>
          <a:p>
            <a:pPr marL="285750" indent="-285750">
              <a:buFont typeface="Arial" panose="020B0604020202020204" pitchFamily="34" charset="0"/>
              <a:buChar char="•"/>
            </a:pPr>
            <a:r>
              <a:rPr lang="en-GB" sz="1200" dirty="0">
                <a:effectLst/>
              </a:rPr>
              <a:t>enterprising, creative contributors, ready to play a full part in life and work</a:t>
            </a:r>
            <a:endParaRPr lang="en-GB" sz="1200" dirty="0">
              <a:effectLst/>
              <a:cs typeface="Calibri"/>
            </a:endParaRPr>
          </a:p>
          <a:p>
            <a:pPr marL="285750" indent="-285750">
              <a:buFont typeface="Arial" panose="020B0604020202020204" pitchFamily="34" charset="0"/>
              <a:buChar char="•"/>
            </a:pPr>
            <a:r>
              <a:rPr lang="en-GB" sz="1200" dirty="0">
                <a:effectLst/>
              </a:rPr>
              <a:t>ethical, informed citizens of Wales and the world</a:t>
            </a:r>
            <a:endParaRPr lang="en-GB" sz="1200" dirty="0">
              <a:effectLst/>
              <a:cs typeface="Calibri"/>
            </a:endParaRPr>
          </a:p>
          <a:p>
            <a:pPr marL="285750" indent="-285750">
              <a:buFont typeface="Arial" panose="020B0604020202020204" pitchFamily="34" charset="0"/>
              <a:buChar char="•"/>
            </a:pPr>
            <a:r>
              <a:rPr lang="en-GB" sz="1200" dirty="0">
                <a:effectLst/>
              </a:rPr>
              <a:t>healthy, confident individuals, ready to lead fulfilling lives as valued members of society</a:t>
            </a:r>
            <a:endParaRPr lang="en-GB" sz="1200" dirty="0">
              <a:effectLst/>
              <a:cs typeface="Calibri"/>
            </a:endParaRPr>
          </a:p>
          <a:p>
            <a:r>
              <a:rPr lang="en-US" sz="1200" dirty="0"/>
              <a:t>The four purposes are underpinned by </a:t>
            </a:r>
            <a:r>
              <a:rPr lang="en-GB" sz="1200" b="1" dirty="0">
                <a:hlinkClick r:id="rId2"/>
              </a:rPr>
              <a:t>Integral skills</a:t>
            </a:r>
            <a:r>
              <a:rPr lang="en-US" sz="1200" dirty="0"/>
              <a:t> which will be developed within a wide range of learning and teaching.</a:t>
            </a:r>
            <a:endParaRPr lang="en-GB" sz="1200" b="1" dirty="0"/>
          </a:p>
        </p:txBody>
      </p:sp>
      <p:sp>
        <p:nvSpPr>
          <p:cNvPr id="11" name="TextBox 10"/>
          <p:cNvSpPr txBox="1"/>
          <p:nvPr/>
        </p:nvSpPr>
        <p:spPr>
          <a:xfrm>
            <a:off x="6302143" y="4049397"/>
            <a:ext cx="5364480" cy="1046440"/>
          </a:xfrm>
          <a:prstGeom prst="rect">
            <a:avLst/>
          </a:prstGeom>
          <a:noFill/>
        </p:spPr>
        <p:txBody>
          <a:bodyPr wrap="square" lIns="91440" tIns="45720" rIns="91440" bIns="45720" rtlCol="0" anchor="t">
            <a:spAutoFit/>
          </a:bodyPr>
          <a:lstStyle/>
          <a:p>
            <a:r>
              <a:rPr lang="en-GB" sz="1200" b="1" dirty="0"/>
              <a:t>The statements of what matters</a:t>
            </a:r>
            <a:endParaRPr lang="en-GB" sz="1200" b="1" dirty="0">
              <a:cs typeface="Calibri"/>
            </a:endParaRPr>
          </a:p>
          <a:p>
            <a:r>
              <a:rPr lang="en-GB" sz="1200" dirty="0"/>
              <a:t>Our curriculum will provide opportunities and experiences to develop the key concepts, knowledge and skills as described in the statements of what matters and in line with the </a:t>
            </a:r>
            <a:r>
              <a:rPr lang="en-US" sz="1200" dirty="0">
                <a:hlinkClick r:id="rId3"/>
              </a:rPr>
              <a:t>Statements of What Matters code</a:t>
            </a:r>
            <a:endParaRPr lang="en-GB" sz="1200" dirty="0"/>
          </a:p>
          <a:p>
            <a:endParaRPr lang="en-GB" sz="1400" b="1" dirty="0"/>
          </a:p>
        </p:txBody>
      </p:sp>
      <p:sp>
        <p:nvSpPr>
          <p:cNvPr id="12" name="TextBox 11"/>
          <p:cNvSpPr txBox="1"/>
          <p:nvPr/>
        </p:nvSpPr>
        <p:spPr>
          <a:xfrm>
            <a:off x="6419119" y="4973006"/>
            <a:ext cx="5473337" cy="1569660"/>
          </a:xfrm>
          <a:prstGeom prst="rect">
            <a:avLst/>
          </a:prstGeom>
          <a:noFill/>
        </p:spPr>
        <p:txBody>
          <a:bodyPr wrap="square" lIns="91440" tIns="45720" rIns="91440" bIns="45720" rtlCol="0" anchor="t">
            <a:spAutoFit/>
          </a:bodyPr>
          <a:lstStyle/>
          <a:p>
            <a:r>
              <a:rPr lang="en-GB" sz="1200" b="1" dirty="0"/>
              <a:t>Areas of Learning and Experience</a:t>
            </a:r>
            <a:endParaRPr lang="en-GB" sz="1200" b="1" dirty="0">
              <a:cs typeface="Calibri"/>
            </a:endParaRPr>
          </a:p>
          <a:p>
            <a:r>
              <a:rPr lang="en-GB" sz="1200" dirty="0"/>
              <a:t>Our curriculum will provide learning experiences through the 6 </a:t>
            </a:r>
            <a:r>
              <a:rPr lang="en-GB" sz="1200" dirty="0" err="1"/>
              <a:t>AoLEs</a:t>
            </a:r>
            <a:r>
              <a:rPr lang="en-GB" sz="1200" dirty="0"/>
              <a:t> of: </a:t>
            </a:r>
            <a:endParaRPr lang="en-GB" sz="1200" dirty="0">
              <a:cs typeface="Calibri"/>
            </a:endParaRPr>
          </a:p>
          <a:p>
            <a:pPr marL="285750" indent="-285750">
              <a:buFont typeface="Arial" panose="020B0604020202020204" pitchFamily="34" charset="0"/>
              <a:buChar char="•"/>
            </a:pPr>
            <a:r>
              <a:rPr lang="en-GB" sz="1200" dirty="0"/>
              <a:t>Languages, Literacy and Communication</a:t>
            </a:r>
            <a:endParaRPr lang="en-GB" sz="1200" dirty="0">
              <a:cs typeface="Calibri"/>
            </a:endParaRPr>
          </a:p>
          <a:p>
            <a:pPr marL="285750" indent="-285750">
              <a:buFont typeface="Arial" panose="020B0604020202020204" pitchFamily="34" charset="0"/>
              <a:buChar char="•"/>
            </a:pPr>
            <a:r>
              <a:rPr lang="en-GB" sz="1200" dirty="0"/>
              <a:t>Expressive Arts</a:t>
            </a:r>
            <a:endParaRPr lang="en-GB" sz="1200" dirty="0">
              <a:cs typeface="Calibri"/>
            </a:endParaRPr>
          </a:p>
          <a:p>
            <a:pPr marL="285750" indent="-285750">
              <a:buFont typeface="Arial" panose="020B0604020202020204" pitchFamily="34" charset="0"/>
              <a:buChar char="•"/>
            </a:pPr>
            <a:r>
              <a:rPr lang="en-GB" sz="1200" dirty="0"/>
              <a:t>Science and Technology</a:t>
            </a:r>
            <a:endParaRPr lang="en-GB" sz="1200" dirty="0">
              <a:cs typeface="Calibri"/>
            </a:endParaRPr>
          </a:p>
          <a:p>
            <a:pPr marL="285750" indent="-285750">
              <a:buFont typeface="Arial" panose="020B0604020202020204" pitchFamily="34" charset="0"/>
              <a:buChar char="•"/>
            </a:pPr>
            <a:r>
              <a:rPr lang="en-GB" sz="1200" dirty="0"/>
              <a:t>Humanities</a:t>
            </a:r>
            <a:endParaRPr lang="en-GB" sz="1200" dirty="0">
              <a:cs typeface="Calibri"/>
            </a:endParaRPr>
          </a:p>
          <a:p>
            <a:pPr marL="285750" indent="-285750">
              <a:buFont typeface="Arial" panose="020B0604020202020204" pitchFamily="34" charset="0"/>
              <a:buChar char="•"/>
            </a:pPr>
            <a:r>
              <a:rPr lang="en-GB" sz="1200" dirty="0"/>
              <a:t>Maths and Numeracy</a:t>
            </a:r>
            <a:endParaRPr lang="en-GB" sz="1200" dirty="0">
              <a:cs typeface="Calibri"/>
            </a:endParaRPr>
          </a:p>
          <a:p>
            <a:pPr marL="285750" indent="-285750">
              <a:buFont typeface="Arial" panose="020B0604020202020204" pitchFamily="34" charset="0"/>
              <a:buChar char="•"/>
            </a:pPr>
            <a:r>
              <a:rPr lang="en-GB" sz="1200" dirty="0"/>
              <a:t>Health and Wellbeing</a:t>
            </a:r>
            <a:endParaRPr lang="en-GB" sz="1200" dirty="0">
              <a:cs typeface="Calibri"/>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75998" y="148347"/>
            <a:ext cx="1190625" cy="1609725"/>
          </a:xfrm>
          <a:prstGeom prst="rect">
            <a:avLst/>
          </a:prstGeom>
        </p:spPr>
      </p:pic>
    </p:spTree>
    <p:extLst>
      <p:ext uri="{BB962C8B-B14F-4D97-AF65-F5344CB8AC3E}">
        <p14:creationId xmlns:p14="http://schemas.microsoft.com/office/powerpoint/2010/main" val="5384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3275" y="166644"/>
            <a:ext cx="5218495" cy="2708434"/>
          </a:xfrm>
          <a:prstGeom prst="rect">
            <a:avLst/>
          </a:prstGeom>
          <a:noFill/>
        </p:spPr>
        <p:txBody>
          <a:bodyPr wrap="square" lIns="91440" tIns="45720" rIns="91440" bIns="45720" rtlCol="0" anchor="t">
            <a:spAutoFit/>
          </a:bodyPr>
          <a:lstStyle/>
          <a:p>
            <a:r>
              <a:rPr lang="en-GB" sz="1200" b="1" dirty="0"/>
              <a:t>Learning, Progression and Assessment</a:t>
            </a:r>
            <a:endParaRPr lang="en-GB" sz="1200" b="1" dirty="0">
              <a:cs typeface="Calibri"/>
            </a:endParaRPr>
          </a:p>
          <a:p>
            <a:r>
              <a:rPr lang="en-GB" sz="1200" dirty="0"/>
              <a:t>Our curriculum will support learning through designing learning opportunities that draw upon the </a:t>
            </a:r>
            <a:r>
              <a:rPr lang="en-GB" sz="1200" dirty="0">
                <a:hlinkClick r:id="rId2"/>
              </a:rPr>
              <a:t>12 pedagogical principles</a:t>
            </a:r>
            <a:r>
              <a:rPr lang="en-GB" sz="1200" dirty="0"/>
              <a:t>.</a:t>
            </a:r>
            <a:endParaRPr lang="en-GB" sz="1200" dirty="0">
              <a:cs typeface="Calibri"/>
            </a:endParaRPr>
          </a:p>
          <a:p>
            <a:r>
              <a:rPr lang="en-GB" sz="1200" dirty="0"/>
              <a:t>Our curriculum,</a:t>
            </a:r>
            <a:r>
              <a:rPr lang="en-GB" sz="1200" dirty="0">
                <a:effectLst/>
              </a:rPr>
              <a:t> supported by effective teaching and learning enables learners to make meaningful progress. Over time our learners will</a:t>
            </a:r>
            <a:r>
              <a:rPr lang="en-GB" sz="1200" dirty="0"/>
              <a:t> </a:t>
            </a:r>
            <a:endParaRPr lang="en-GB" sz="1200" dirty="0">
              <a:effectLst/>
              <a:cs typeface="Calibri"/>
            </a:endParaRPr>
          </a:p>
          <a:p>
            <a:r>
              <a:rPr lang="en-GB" sz="1200" dirty="0">
                <a:effectLst/>
              </a:rPr>
              <a:t>develop and improve their skills and knowledge. Our curriculum focuses on understanding what it means to make progress in </a:t>
            </a:r>
            <a:r>
              <a:rPr lang="en-GB" sz="1200" dirty="0"/>
              <a:t>each</a:t>
            </a:r>
            <a:r>
              <a:rPr lang="en-GB" sz="1200" dirty="0">
                <a:effectLst/>
              </a:rPr>
              <a:t> Area or discipline and how learners should deepen and broaden their knowledge and understanding, skills and capacities, and attributes and dispositions and is informed by the </a:t>
            </a:r>
            <a:r>
              <a:rPr lang="en-GB" sz="1200" dirty="0">
                <a:effectLst/>
                <a:hlinkClick r:id="rId3"/>
              </a:rPr>
              <a:t>Progression Code</a:t>
            </a:r>
            <a:r>
              <a:rPr lang="en-GB" sz="1200" dirty="0">
                <a:effectLst/>
              </a:rPr>
              <a:t>. This in turn supports our approach to </a:t>
            </a:r>
            <a:r>
              <a:rPr lang="en-GB" sz="1200" dirty="0">
                <a:effectLst/>
                <a:hlinkClick r:id="rId4">
                  <a:extLst>
                    <a:ext uri="{A12FA001-AC4F-418D-AE19-62706E023703}">
                      <ahyp:hlinkClr xmlns:ahyp="http://schemas.microsoft.com/office/drawing/2018/hyperlinkcolor" val="tx"/>
                    </a:ext>
                  </a:extLst>
                </a:hlinkClick>
              </a:rPr>
              <a:t>assessment</a:t>
            </a:r>
            <a:r>
              <a:rPr lang="en-GB" sz="1200" dirty="0">
                <a:effectLst/>
              </a:rPr>
              <a:t>, the purpose of which is to inform planning for future learning.</a:t>
            </a:r>
            <a:r>
              <a:rPr lang="en-GB" sz="1200" dirty="0"/>
              <a:t> </a:t>
            </a:r>
            <a:r>
              <a:rPr lang="en-GB" sz="1200" dirty="0">
                <a:hlinkClick r:id="" action="ppaction://noaction"/>
              </a:rPr>
              <a:t>Assessment in YPDVA </a:t>
            </a:r>
            <a:r>
              <a:rPr lang="en-GB" sz="1200" dirty="0"/>
              <a:t>will be embedded as an intrinsic part of learning and teaching. </a:t>
            </a:r>
            <a:r>
              <a:rPr lang="en-GB" sz="1200" dirty="0">
                <a:hlinkClick r:id="rId5">
                  <a:extLst>
                    <a:ext uri="{A12FA001-AC4F-418D-AE19-62706E023703}">
                      <ahyp:hlinkClr xmlns:ahyp="http://schemas.microsoft.com/office/drawing/2018/hyperlinkcolor" val="tx"/>
                    </a:ext>
                  </a:extLst>
                </a:hlinkClick>
              </a:rPr>
              <a:t>All learners will be assessed</a:t>
            </a:r>
            <a:r>
              <a:rPr lang="en-GB" sz="1200" dirty="0"/>
              <a:t> on entry to the school.</a:t>
            </a:r>
            <a:endParaRPr lang="en-GB" sz="1200" dirty="0">
              <a:effectLst/>
              <a:cs typeface="Calibri"/>
            </a:endParaRPr>
          </a:p>
          <a:p>
            <a:endParaRPr lang="en-GB" sz="1400" dirty="0"/>
          </a:p>
        </p:txBody>
      </p:sp>
      <p:sp>
        <p:nvSpPr>
          <p:cNvPr id="3" name="TextBox 2"/>
          <p:cNvSpPr txBox="1"/>
          <p:nvPr/>
        </p:nvSpPr>
        <p:spPr>
          <a:xfrm>
            <a:off x="299046" y="3344008"/>
            <a:ext cx="5263660" cy="1754326"/>
          </a:xfrm>
          <a:prstGeom prst="rect">
            <a:avLst/>
          </a:prstGeom>
          <a:noFill/>
        </p:spPr>
        <p:txBody>
          <a:bodyPr wrap="square" lIns="91440" tIns="45720" rIns="91440" bIns="45720" rtlCol="0" anchor="t">
            <a:spAutoFit/>
          </a:bodyPr>
          <a:lstStyle/>
          <a:p>
            <a:r>
              <a:rPr lang="en-GB" sz="1200" b="1" dirty="0"/>
              <a:t>Cross curricular skills</a:t>
            </a:r>
            <a:endParaRPr lang="en-GB" sz="1200" b="1" dirty="0">
              <a:cs typeface="Calibri"/>
            </a:endParaRPr>
          </a:p>
          <a:p>
            <a:r>
              <a:rPr lang="en-GB" sz="1200" dirty="0"/>
              <a:t>Our curriculum will develop </a:t>
            </a:r>
            <a:r>
              <a:rPr lang="en-GB" sz="1200" dirty="0">
                <a:hlinkClick r:id="rId6"/>
              </a:rPr>
              <a:t>t</a:t>
            </a:r>
            <a:r>
              <a:rPr lang="en-GB" sz="1200" dirty="0">
                <a:effectLst/>
                <a:hlinkClick r:id="rId6"/>
              </a:rPr>
              <a:t>he mandatory cross-curricular skills </a:t>
            </a:r>
            <a:r>
              <a:rPr lang="en-GB" sz="1200" dirty="0">
                <a:effectLst/>
              </a:rPr>
              <a:t>of literacy, numeracy and digital competence. </a:t>
            </a:r>
            <a:r>
              <a:rPr lang="en-GB" sz="1200" dirty="0"/>
              <a:t>Our</a:t>
            </a:r>
            <a:r>
              <a:rPr lang="en-GB" sz="1200" dirty="0">
                <a:effectLst/>
              </a:rPr>
              <a:t> curriculum will enable learners to develop competence and capability in these skills and to extend and apply them across all Areas. Learners will be given opportunities across the curriculum to:</a:t>
            </a:r>
            <a:endParaRPr lang="en-GB" sz="1200" dirty="0">
              <a:effectLst/>
              <a:cs typeface="Calibri"/>
            </a:endParaRPr>
          </a:p>
          <a:p>
            <a:pPr marL="285750" indent="-285750">
              <a:buFont typeface="Arial" panose="020B0604020202020204" pitchFamily="34" charset="0"/>
              <a:buChar char="•"/>
            </a:pPr>
            <a:r>
              <a:rPr lang="en-GB" sz="1200" dirty="0">
                <a:effectLst/>
              </a:rPr>
              <a:t>develop listening, reading, speaking and writing skills</a:t>
            </a:r>
            <a:endParaRPr lang="en-GB" sz="1200" dirty="0">
              <a:effectLst/>
              <a:cs typeface="Calibri"/>
            </a:endParaRPr>
          </a:p>
          <a:p>
            <a:pPr marL="285750" indent="-285750">
              <a:buFont typeface="Arial" panose="020B0604020202020204" pitchFamily="34" charset="0"/>
              <a:buChar char="•"/>
            </a:pPr>
            <a:r>
              <a:rPr lang="en-GB" sz="1200" dirty="0">
                <a:effectLst/>
              </a:rPr>
              <a:t>be able to use numbers and solve problems in real-life situations</a:t>
            </a:r>
            <a:endParaRPr lang="en-GB" sz="1200" dirty="0">
              <a:effectLst/>
              <a:cs typeface="Calibri"/>
            </a:endParaRPr>
          </a:p>
          <a:p>
            <a:pPr marL="285750" indent="-285750">
              <a:buFont typeface="Arial" panose="020B0604020202020204" pitchFamily="34" charset="0"/>
              <a:buChar char="•"/>
            </a:pPr>
            <a:r>
              <a:rPr lang="en-GB" sz="1200" dirty="0">
                <a:effectLst/>
              </a:rPr>
              <a:t>be confident users of a range of technologies to help them function and communicate effectively and make sense of the world</a:t>
            </a:r>
            <a:endParaRPr lang="en-GB" sz="1200" dirty="0">
              <a:effectLst/>
              <a:cs typeface="Calibri"/>
            </a:endParaRPr>
          </a:p>
        </p:txBody>
      </p:sp>
      <p:sp>
        <p:nvSpPr>
          <p:cNvPr id="4" name="TextBox 3"/>
          <p:cNvSpPr txBox="1"/>
          <p:nvPr/>
        </p:nvSpPr>
        <p:spPr>
          <a:xfrm>
            <a:off x="6262379" y="3674675"/>
            <a:ext cx="5294141" cy="1384995"/>
          </a:xfrm>
          <a:prstGeom prst="rect">
            <a:avLst/>
          </a:prstGeom>
          <a:noFill/>
        </p:spPr>
        <p:txBody>
          <a:bodyPr wrap="square" lIns="91440" tIns="45720" rIns="91440" bIns="45720" rtlCol="0" anchor="t">
            <a:spAutoFit/>
          </a:bodyPr>
          <a:lstStyle/>
          <a:p>
            <a:r>
              <a:rPr lang="en-GB" sz="1200" b="1" dirty="0"/>
              <a:t>Review and refinement</a:t>
            </a:r>
            <a:endParaRPr lang="en-GB" sz="1200" b="1" dirty="0">
              <a:cs typeface="Calibri"/>
            </a:endParaRPr>
          </a:p>
          <a:p>
            <a:r>
              <a:rPr lang="en-GB" sz="1200" dirty="0">
                <a:effectLst/>
              </a:rPr>
              <a:t>Our school curriculum will be kept under review in order to respond to the outputs of professional inquiry, the changing needs of learners and social contexts and needs. The reviews will take into account the views of stakeholders and will be signed off by the Governing Body. </a:t>
            </a:r>
            <a:r>
              <a:rPr lang="en-GB" sz="1200" dirty="0"/>
              <a:t>We will</a:t>
            </a:r>
            <a:r>
              <a:rPr lang="en-GB" sz="1200" dirty="0">
                <a:effectLst/>
              </a:rPr>
              <a:t> publish a summary of our curriculum and revise the summary if changes to the curriculum are made during th</a:t>
            </a:r>
            <a:r>
              <a:rPr lang="en-GB" sz="1200" dirty="0"/>
              <a:t>e review process.</a:t>
            </a:r>
            <a:endParaRPr lang="en-GB" sz="1200" dirty="0">
              <a:effectLst/>
              <a:cs typeface="Calibri"/>
            </a:endParaRPr>
          </a:p>
        </p:txBody>
      </p:sp>
      <p:sp>
        <p:nvSpPr>
          <p:cNvPr id="5" name="TextBox 4"/>
          <p:cNvSpPr txBox="1"/>
          <p:nvPr/>
        </p:nvSpPr>
        <p:spPr>
          <a:xfrm>
            <a:off x="299047" y="5291840"/>
            <a:ext cx="5718519" cy="646331"/>
          </a:xfrm>
          <a:prstGeom prst="rect">
            <a:avLst/>
          </a:prstGeom>
          <a:noFill/>
        </p:spPr>
        <p:txBody>
          <a:bodyPr wrap="square" lIns="91440" tIns="45720" rIns="91440" bIns="45720" rtlCol="0" anchor="t">
            <a:spAutoFit/>
          </a:bodyPr>
          <a:lstStyle/>
          <a:p>
            <a:r>
              <a:rPr lang="en-GB" sz="1200" b="1"/>
              <a:t>UNCRC / UNCPRD</a:t>
            </a:r>
            <a:endParaRPr lang="en-GB" sz="1200" b="1">
              <a:cs typeface="Calibri"/>
            </a:endParaRPr>
          </a:p>
          <a:p>
            <a:r>
              <a:rPr lang="en-GB" sz="1200"/>
              <a:t>Our school will promote knowledge and understanding of Part 1 of the UNCRC, and of the UNCRPD, among those who provide teaching and learning.</a:t>
            </a:r>
            <a:endParaRPr lang="en-GB" sz="1200">
              <a:cs typeface="Calibri"/>
            </a:endParaRPr>
          </a:p>
        </p:txBody>
      </p:sp>
      <p:sp>
        <p:nvSpPr>
          <p:cNvPr id="6" name="TextBox 5"/>
          <p:cNvSpPr txBox="1"/>
          <p:nvPr/>
        </p:nvSpPr>
        <p:spPr>
          <a:xfrm>
            <a:off x="6267379" y="1863617"/>
            <a:ext cx="5247249" cy="1569660"/>
          </a:xfrm>
          <a:prstGeom prst="rect">
            <a:avLst/>
          </a:prstGeom>
          <a:noFill/>
        </p:spPr>
        <p:txBody>
          <a:bodyPr wrap="square" lIns="91440" tIns="45720" rIns="91440" bIns="45720" rtlCol="0" anchor="t">
            <a:spAutoFit/>
          </a:bodyPr>
          <a:lstStyle/>
          <a:p>
            <a:r>
              <a:rPr lang="en-GB" sz="1200" b="1" dirty="0"/>
              <a:t>RVE</a:t>
            </a:r>
            <a:endParaRPr lang="en-GB" sz="1200" b="1" dirty="0">
              <a:cs typeface="Calibri"/>
            </a:endParaRPr>
          </a:p>
          <a:p>
            <a:r>
              <a:rPr lang="en-GB" sz="1200" dirty="0">
                <a:effectLst/>
              </a:rPr>
              <a:t>Religion, values and ethics (RVE) is a statutory requirement of the Curriculum for Wales and is mandatory for all learners from ages 3 to 16.</a:t>
            </a:r>
            <a:endParaRPr lang="en-GB" sz="1200" dirty="0">
              <a:effectLst/>
              <a:cs typeface="Calibri"/>
            </a:endParaRPr>
          </a:p>
          <a:p>
            <a:r>
              <a:rPr lang="en-GB" sz="1200" dirty="0">
                <a:effectLst/>
              </a:rPr>
              <a:t>There is </a:t>
            </a:r>
            <a:r>
              <a:rPr lang="en-GB" sz="1200" b="1" dirty="0">
                <a:effectLst/>
              </a:rPr>
              <a:t>no parental right</a:t>
            </a:r>
            <a:r>
              <a:rPr lang="en-GB" sz="1200" dirty="0">
                <a:effectLst/>
              </a:rPr>
              <a:t> to request that a child is withdrawn from RVE in the Curriculum for Wales</a:t>
            </a:r>
            <a:endParaRPr lang="en-GB" sz="1200" dirty="0">
              <a:effectLst/>
              <a:cs typeface="Calibri"/>
            </a:endParaRPr>
          </a:p>
          <a:p>
            <a:r>
              <a:rPr lang="en-GB" sz="1200" dirty="0"/>
              <a:t>As RVE is a locally determined subject, the agreed syllabus specifies what should be taught in RVE within the local authority and our curriculum will reflect this guidance and the guidance by our Diocese as a Church in Wales school.</a:t>
            </a:r>
            <a:endParaRPr lang="en-GB" sz="1200" dirty="0">
              <a:cs typeface="Calibri"/>
            </a:endParaRPr>
          </a:p>
        </p:txBody>
      </p:sp>
      <p:sp>
        <p:nvSpPr>
          <p:cNvPr id="7" name="TextBox 6"/>
          <p:cNvSpPr txBox="1"/>
          <p:nvPr/>
        </p:nvSpPr>
        <p:spPr>
          <a:xfrm>
            <a:off x="6270652" y="193189"/>
            <a:ext cx="5685692" cy="1384995"/>
          </a:xfrm>
          <a:prstGeom prst="rect">
            <a:avLst/>
          </a:prstGeom>
          <a:noFill/>
        </p:spPr>
        <p:txBody>
          <a:bodyPr wrap="square" lIns="91440" tIns="45720" rIns="91440" bIns="45720" rtlCol="0" anchor="t">
            <a:spAutoFit/>
          </a:bodyPr>
          <a:lstStyle/>
          <a:p>
            <a:r>
              <a:rPr lang="en-GB" sz="1200" b="1" dirty="0"/>
              <a:t>RSE</a:t>
            </a:r>
            <a:endParaRPr lang="en-GB" sz="1200" b="1" dirty="0">
              <a:cs typeface="Calibri"/>
            </a:endParaRPr>
          </a:p>
          <a:p>
            <a:r>
              <a:rPr lang="en-GB" sz="1200" dirty="0">
                <a:effectLst/>
              </a:rPr>
              <a:t>Our school curriculum embraces the guidance in the </a:t>
            </a:r>
            <a:r>
              <a:rPr lang="en-GB" sz="1200" dirty="0">
                <a:effectLst/>
                <a:hlinkClick r:id="rId7"/>
              </a:rPr>
              <a:t>RSE code</a:t>
            </a:r>
            <a:r>
              <a:rPr lang="en-GB" sz="1200" dirty="0">
                <a:effectLst/>
              </a:rPr>
              <a:t>. Our RSE provision will have a positive and empowering role in our learners’ education and will play a vital role in supporting them to realise the four purposes as part of a </a:t>
            </a:r>
            <a:r>
              <a:rPr lang="en-GB" sz="1200" i="1" dirty="0">
                <a:effectLst/>
              </a:rPr>
              <a:t>whole-school approach</a:t>
            </a:r>
            <a:r>
              <a:rPr lang="en-GB" sz="1200" dirty="0">
                <a:effectLst/>
              </a:rPr>
              <a:t>. Helping learners to form and maintain a range of relationships, all based on mutual trust and respect, is the foundation of RSE. These relationships are critical to the development of emotional well-being, resilience and empathy.</a:t>
            </a:r>
            <a:endParaRPr lang="en-GB" sz="1200" dirty="0">
              <a:cs typeface="Calibri"/>
            </a:endParaRPr>
          </a:p>
        </p:txBody>
      </p:sp>
      <p:sp>
        <p:nvSpPr>
          <p:cNvPr id="8" name="TextBox 7">
            <a:extLst>
              <a:ext uri="{FF2B5EF4-FFF2-40B4-BE49-F238E27FC236}">
                <a16:creationId xmlns:a16="http://schemas.microsoft.com/office/drawing/2014/main" id="{8D209577-57A4-7083-4A50-6154882BBBAA}"/>
              </a:ext>
            </a:extLst>
          </p:cNvPr>
          <p:cNvSpPr txBox="1"/>
          <p:nvPr/>
        </p:nvSpPr>
        <p:spPr>
          <a:xfrm>
            <a:off x="6212259" y="5245673"/>
            <a:ext cx="5302369" cy="1384995"/>
          </a:xfrm>
          <a:prstGeom prst="rect">
            <a:avLst/>
          </a:prstGeom>
          <a:solidFill>
            <a:schemeClr val="bg1">
              <a:lumMod val="95000"/>
            </a:schemeClr>
          </a:solidFill>
          <a:ln>
            <a:solidFill>
              <a:schemeClr val="tx1">
                <a:lumMod val="75000"/>
                <a:lumOff val="2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Calibri"/>
              </a:rPr>
              <a:t>Headteacher :              </a:t>
            </a:r>
            <a:r>
              <a:rPr lang="en-US" sz="1400" dirty="0">
                <a:latin typeface="Fave Script Bold Pro"/>
                <a:cs typeface="Calibri"/>
              </a:rPr>
              <a:t>             </a:t>
            </a:r>
            <a:endParaRPr lang="en-US" sz="1400" dirty="0">
              <a:latin typeface="Calibri"/>
              <a:cs typeface="Calibri"/>
            </a:endParaRPr>
          </a:p>
          <a:p>
            <a:endParaRPr lang="en-US" sz="1400" dirty="0">
              <a:cs typeface="Calibri"/>
            </a:endParaRPr>
          </a:p>
          <a:p>
            <a:r>
              <a:rPr lang="en-US" sz="1400" dirty="0">
                <a:cs typeface="Calibri"/>
              </a:rPr>
              <a:t>Chair of Governors:    </a:t>
            </a:r>
            <a:r>
              <a:rPr lang="en-US" sz="1400" dirty="0">
                <a:latin typeface="Fave Script Bold Pro"/>
                <a:cs typeface="Calibri"/>
              </a:rPr>
              <a:t> </a:t>
            </a:r>
            <a:endParaRPr lang="en-US" dirty="0"/>
          </a:p>
          <a:p>
            <a:endParaRPr lang="en-US" sz="1400" dirty="0">
              <a:cs typeface="Calibri"/>
            </a:endParaRPr>
          </a:p>
          <a:p>
            <a:r>
              <a:rPr lang="en-US" sz="1400" dirty="0">
                <a:cs typeface="Calibri"/>
              </a:rPr>
              <a:t>Review date:</a:t>
            </a:r>
            <a:r>
              <a:rPr lang="en-US" sz="1400">
                <a:cs typeface="Calibri"/>
              </a:rPr>
              <a:t>  20/09/22</a:t>
            </a:r>
            <a:endParaRPr lang="en-US" dirty="0"/>
          </a:p>
          <a:p>
            <a:endParaRPr lang="en-US" sz="1400" dirty="0">
              <a:cs typeface="Calibri"/>
            </a:endParaRPr>
          </a:p>
        </p:txBody>
      </p:sp>
      <p:sp>
        <p:nvSpPr>
          <p:cNvPr id="10" name="TextBox 9">
            <a:extLst>
              <a:ext uri="{FF2B5EF4-FFF2-40B4-BE49-F238E27FC236}">
                <a16:creationId xmlns:a16="http://schemas.microsoft.com/office/drawing/2014/main" id="{D2C5D572-DF4E-593C-084E-29827CEA4C12}"/>
              </a:ext>
            </a:extLst>
          </p:cNvPr>
          <p:cNvSpPr txBox="1"/>
          <p:nvPr/>
        </p:nvSpPr>
        <p:spPr>
          <a:xfrm>
            <a:off x="372903" y="2688838"/>
            <a:ext cx="525923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cs typeface="Calibri"/>
              </a:rPr>
              <a:t>Welsh and English</a:t>
            </a:r>
          </a:p>
          <a:p>
            <a:r>
              <a:rPr lang="en-US" sz="1200" dirty="0">
                <a:cs typeface="Calibri"/>
              </a:rPr>
              <a:t>Pupils from ages 3 to 16 will learn in both English and Welsh  . </a:t>
            </a:r>
          </a:p>
        </p:txBody>
      </p:sp>
      <p:sp>
        <p:nvSpPr>
          <p:cNvPr id="11" name="TextBox 10">
            <a:extLst>
              <a:ext uri="{FF2B5EF4-FFF2-40B4-BE49-F238E27FC236}">
                <a16:creationId xmlns:a16="http://schemas.microsoft.com/office/drawing/2014/main" id="{F17CE03E-7174-6952-08E8-2E9CF4C645E8}"/>
              </a:ext>
            </a:extLst>
          </p:cNvPr>
          <p:cNvSpPr txBox="1"/>
          <p:nvPr/>
        </p:nvSpPr>
        <p:spPr>
          <a:xfrm>
            <a:off x="299046" y="6039462"/>
            <a:ext cx="5718519" cy="830997"/>
          </a:xfrm>
          <a:prstGeom prst="rect">
            <a:avLst/>
          </a:prstGeom>
          <a:noFill/>
        </p:spPr>
        <p:txBody>
          <a:bodyPr wrap="square" lIns="91440" tIns="45720" rIns="91440" bIns="45720" rtlCol="0" anchor="t">
            <a:spAutoFit/>
          </a:bodyPr>
          <a:lstStyle/>
          <a:p>
            <a:r>
              <a:rPr lang="en-GB" sz="1200" b="1" dirty="0">
                <a:cs typeface="Calibri"/>
              </a:rPr>
              <a:t>CWRE</a:t>
            </a:r>
          </a:p>
          <a:p>
            <a:r>
              <a:rPr lang="en-GB" sz="1200" dirty="0"/>
              <a:t>Our curriculum will ensure we work with range of people &amp; organisations including local </a:t>
            </a:r>
            <a:r>
              <a:rPr lang="en-US" sz="1200" dirty="0"/>
              <a:t>businesses, communities, charitable and voluntary </a:t>
            </a:r>
            <a:r>
              <a:rPr lang="en-US" sz="1200" dirty="0" err="1"/>
              <a:t>organisations</a:t>
            </a:r>
            <a:r>
              <a:rPr lang="en-US" sz="1200" dirty="0"/>
              <a:t> to </a:t>
            </a:r>
            <a:r>
              <a:rPr lang="en-GB" sz="1200" dirty="0"/>
              <a:t>incorporate </a:t>
            </a:r>
            <a:r>
              <a:rPr lang="en-GB" sz="1200" dirty="0">
                <a:hlinkClick r:id="rId8"/>
              </a:rPr>
              <a:t>career and work related experiences.</a:t>
            </a:r>
            <a:endParaRPr lang="en-GB" sz="1200" dirty="0">
              <a:cs typeface="Calibri"/>
            </a:endParaRPr>
          </a:p>
        </p:txBody>
      </p:sp>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43344" y="5380516"/>
            <a:ext cx="940171" cy="298504"/>
          </a:xfrm>
          <a:prstGeom prst="rect">
            <a:avLst/>
          </a:prstGeom>
        </p:spPr>
      </p:pic>
      <p:pic>
        <p:nvPicPr>
          <p:cNvPr id="12" name="Pictur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254715" y="5715095"/>
            <a:ext cx="1003585" cy="341933"/>
          </a:xfrm>
          <a:prstGeom prst="rect">
            <a:avLst/>
          </a:prstGeom>
        </p:spPr>
      </p:pic>
    </p:spTree>
    <p:extLst>
      <p:ext uri="{BB962C8B-B14F-4D97-AF65-F5344CB8AC3E}">
        <p14:creationId xmlns:p14="http://schemas.microsoft.com/office/powerpoint/2010/main" val="3194161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munication_x0020_Type xmlns="5c3e4734-1500-40e6-b286-e4eb84f8e093">Attachments</Communication_x0020_Type>
    <TaxCatchAll xmlns="f1d3b115-4186-4f09-b835-f60fe33046e8" xsi:nil="true"/>
    <lcf76f155ced4ddcb4097134ff3c332f xmlns="5c3e4734-1500-40e6-b286-e4eb84f8e09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FE8EE5F540564A94CF0A1634F0A721" ma:contentTypeVersion="15" ma:contentTypeDescription="Create a new document." ma:contentTypeScope="" ma:versionID="4fa79da1979b2a7e2e478a5dbe15321b">
  <xsd:schema xmlns:xsd="http://www.w3.org/2001/XMLSchema" xmlns:xs="http://www.w3.org/2001/XMLSchema" xmlns:p="http://schemas.microsoft.com/office/2006/metadata/properties" xmlns:ns2="5c3e4734-1500-40e6-b286-e4eb84f8e093" xmlns:ns3="f1d3b115-4186-4f09-b835-f60fe33046e8" targetNamespace="http://schemas.microsoft.com/office/2006/metadata/properties" ma:root="true" ma:fieldsID="434224c357a990b81bb0837982994ff3" ns2:_="" ns3:_="">
    <xsd:import namespace="5c3e4734-1500-40e6-b286-e4eb84f8e093"/>
    <xsd:import namespace="f1d3b115-4186-4f09-b835-f60fe33046e8"/>
    <xsd:element name="properties">
      <xsd:complexType>
        <xsd:sequence>
          <xsd:element name="documentManagement">
            <xsd:complexType>
              <xsd:all>
                <xsd:element ref="ns2:MediaServiceMetadata" minOccurs="0"/>
                <xsd:element ref="ns2:MediaServiceFastMetadata" minOccurs="0"/>
                <xsd:element ref="ns2:Communication_x0020_Type"/>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3e4734-1500-40e6-b286-e4eb84f8e09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Communication_x0020_Type" ma:index="10" ma:displayName="Communication Type" ma:internalName="Communication_x0020_Type">
      <xsd:simpleType>
        <xsd:union memberTypes="dms:Text">
          <xsd:simpleType>
            <xsd:restriction base="dms:Choice">
              <xsd:enumeration value="Previous eNewsletter format"/>
              <xsd:enumeration value="Archive"/>
              <xsd:enumeration value="Guidance"/>
              <xsd:enumeration value="Attachments"/>
            </xsd:restriction>
          </xsd:simpleType>
        </xsd:un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8eb062c-d763-48f9-a1b1-826b13cffd4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1d3b115-4186-4f09-b835-f60fe33046e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378635a7-bc20-4466-b71d-06dc16ef371f}" ma:internalName="TaxCatchAll" ma:showField="CatchAllData" ma:web="f1d3b115-4186-4f09-b835-f60fe33046e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F2D3CE-6866-4C79-A354-8E26AED2FC48}">
  <ds:schemaRefs>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f1d3b115-4186-4f09-b835-f60fe33046e8"/>
    <ds:schemaRef ds:uri="http://schemas.microsoft.com/office/2006/documentManagement/types"/>
    <ds:schemaRef ds:uri="5c3e4734-1500-40e6-b286-e4eb84f8e093"/>
    <ds:schemaRef ds:uri="http://www.w3.org/XML/1998/namespace"/>
    <ds:schemaRef ds:uri="http://purl.org/dc/dcmitype/"/>
  </ds:schemaRefs>
</ds:datastoreItem>
</file>

<file path=customXml/itemProps2.xml><?xml version="1.0" encoding="utf-8"?>
<ds:datastoreItem xmlns:ds="http://schemas.openxmlformats.org/officeDocument/2006/customXml" ds:itemID="{3474DBC6-BFC4-40C1-905E-ADD7A084F3FF}">
  <ds:schemaRefs>
    <ds:schemaRef ds:uri="http://schemas.microsoft.com/sharepoint/v3/contenttype/forms"/>
  </ds:schemaRefs>
</ds:datastoreItem>
</file>

<file path=customXml/itemProps3.xml><?xml version="1.0" encoding="utf-8"?>
<ds:datastoreItem xmlns:ds="http://schemas.openxmlformats.org/officeDocument/2006/customXml" ds:itemID="{AB33C6A3-B16F-4502-9570-51C224DAA4AC}">
  <ds:schemaRefs>
    <ds:schemaRef ds:uri="5c3e4734-1500-40e6-b286-e4eb84f8e093"/>
    <ds:schemaRef ds:uri="f1d3b115-4186-4f09-b835-f60fe33046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90</TotalTime>
  <Words>940</Words>
  <Application>Microsoft Office PowerPoint</Application>
  <PresentationFormat>Widescreen</PresentationFormat>
  <Paragraphs>60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Fave Script Bold Pro</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Basher, Tom</dc:creator>
  <cp:lastModifiedBy>N Williams</cp:lastModifiedBy>
  <cp:revision>13</cp:revision>
  <dcterms:created xsi:type="dcterms:W3CDTF">2022-04-25T12:02:01Z</dcterms:created>
  <dcterms:modified xsi:type="dcterms:W3CDTF">2023-07-18T16:18:41Z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0x01010016FE8EE5F540564A94CF0A1634F0A721</vt:lpwstr>
  </property>
  <property fmtid="{D5CDD505-2E9C-101B-9397-08002B2CF9AE}" pid="3" name="MediaServiceImageTags">
    <vt:lpwstr/>
  </property>
</Properties>
</file>